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urce Serif Pro" charset="1" panose="02040603050405020204"/>
      <p:regular r:id="rId10"/>
    </p:embeddedFont>
    <p:embeddedFont>
      <p:font typeface="Source Serif Pro Bold" charset="1" panose="02040803050405020204"/>
      <p:regular r:id="rId11"/>
    </p:embeddedFont>
    <p:embeddedFont>
      <p:font typeface="CMU Serif" charset="1" panose="02000603000000000000"/>
      <p:regular r:id="rId12"/>
    </p:embeddedFont>
    <p:embeddedFont>
      <p:font typeface="CMU Serif Italics" charset="1" panose="02000603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 Id="rId8"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2.png" Type="http://schemas.openxmlformats.org/officeDocument/2006/relationships/image"/><Relationship Id="rId8"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616142" y="-1782900"/>
            <a:ext cx="8703174" cy="8703174"/>
          </a:xfrm>
          <a:custGeom>
            <a:avLst/>
            <a:gdLst/>
            <a:ahLst/>
            <a:cxnLst/>
            <a:rect r="r" b="b" t="t" l="l"/>
            <a:pathLst>
              <a:path h="8703174" w="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0826" y="555126"/>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59935" y="424523"/>
            <a:ext cx="9768130" cy="9768130"/>
          </a:xfrm>
          <a:custGeom>
            <a:avLst/>
            <a:gdLst/>
            <a:ahLst/>
            <a:cxnLst/>
            <a:rect r="r" b="b" t="t" l="l"/>
            <a:pathLst>
              <a:path h="9768130" w="9768130">
                <a:moveTo>
                  <a:pt x="0" y="0"/>
                </a:moveTo>
                <a:lnTo>
                  <a:pt x="9768130" y="0"/>
                </a:lnTo>
                <a:lnTo>
                  <a:pt x="9768130" y="9768130"/>
                </a:lnTo>
                <a:lnTo>
                  <a:pt x="0" y="9768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181150" y="8277866"/>
            <a:ext cx="7078150" cy="1914788"/>
            <a:chOff x="0" y="0"/>
            <a:chExt cx="1864204" cy="504306"/>
          </a:xfrm>
        </p:grpSpPr>
        <p:sp>
          <p:nvSpPr>
            <p:cNvPr name="Freeform 6" id="6"/>
            <p:cNvSpPr/>
            <p:nvPr/>
          </p:nvSpPr>
          <p:spPr>
            <a:xfrm flipH="false" flipV="false" rot="0">
              <a:off x="0" y="0"/>
              <a:ext cx="1864204" cy="504306"/>
            </a:xfrm>
            <a:custGeom>
              <a:avLst/>
              <a:gdLst/>
              <a:ahLst/>
              <a:cxnLst/>
              <a:rect r="r" b="b" t="t" l="l"/>
              <a:pathLst>
                <a:path h="504306" w="1864204">
                  <a:moveTo>
                    <a:pt x="55783" y="0"/>
                  </a:moveTo>
                  <a:lnTo>
                    <a:pt x="1808421" y="0"/>
                  </a:lnTo>
                  <a:cubicBezTo>
                    <a:pt x="1823216" y="0"/>
                    <a:pt x="1837404" y="5877"/>
                    <a:pt x="1847866" y="16338"/>
                  </a:cubicBezTo>
                  <a:cubicBezTo>
                    <a:pt x="1858327" y="26800"/>
                    <a:pt x="1864204" y="40988"/>
                    <a:pt x="1864204" y="55783"/>
                  </a:cubicBezTo>
                  <a:lnTo>
                    <a:pt x="1864204" y="448524"/>
                  </a:lnTo>
                  <a:cubicBezTo>
                    <a:pt x="1864204" y="479331"/>
                    <a:pt x="1839229" y="504306"/>
                    <a:pt x="1808421" y="504306"/>
                  </a:cubicBezTo>
                  <a:lnTo>
                    <a:pt x="55783" y="504306"/>
                  </a:lnTo>
                  <a:cubicBezTo>
                    <a:pt x="24975" y="504306"/>
                    <a:pt x="0" y="479331"/>
                    <a:pt x="0" y="448524"/>
                  </a:cubicBezTo>
                  <a:lnTo>
                    <a:pt x="0" y="55783"/>
                  </a:lnTo>
                  <a:cubicBezTo>
                    <a:pt x="0" y="24975"/>
                    <a:pt x="24975" y="0"/>
                    <a:pt x="55783" y="0"/>
                  </a:cubicBezTo>
                  <a:close/>
                </a:path>
              </a:pathLst>
            </a:custGeom>
            <a:solidFill>
              <a:srgbClr val="000000">
                <a:alpha val="0"/>
              </a:srgbClr>
            </a:solidFill>
            <a:ln w="38100" cap="rnd">
              <a:solidFill>
                <a:srgbClr val="50E8D1"/>
              </a:solidFill>
              <a:prstDash val="solid"/>
              <a:round/>
            </a:ln>
          </p:spPr>
        </p:sp>
        <p:sp>
          <p:nvSpPr>
            <p:cNvPr name="TextBox 7" id="7"/>
            <p:cNvSpPr txBox="true"/>
            <p:nvPr/>
          </p:nvSpPr>
          <p:spPr>
            <a:xfrm>
              <a:off x="0" y="-38100"/>
              <a:ext cx="1864204" cy="542406"/>
            </a:xfrm>
            <a:prstGeom prst="rect">
              <a:avLst/>
            </a:prstGeom>
          </p:spPr>
          <p:txBody>
            <a:bodyPr anchor="ctr" rtlCol="false" tIns="50800" lIns="50800" bIns="50800" rIns="50800"/>
            <a:lstStyle/>
            <a:p>
              <a:pPr algn="ctr">
                <a:lnSpc>
                  <a:spcPts val="3359"/>
                </a:lnSpc>
              </a:pPr>
              <a:r>
                <a:rPr lang="en-US" sz="2399">
                  <a:solidFill>
                    <a:srgbClr val="000000"/>
                  </a:solidFill>
                  <a:latin typeface="Open Sans Extra Bold"/>
                </a:rPr>
                <a:t>Aaryan Darad</a:t>
              </a:r>
            </a:p>
            <a:p>
              <a:pPr algn="ctr">
                <a:lnSpc>
                  <a:spcPts val="3359"/>
                </a:lnSpc>
              </a:pPr>
              <a:r>
                <a:rPr lang="en-US" sz="2399">
                  <a:solidFill>
                    <a:srgbClr val="000000"/>
                  </a:solidFill>
                  <a:latin typeface="Open Sans Extra Bold"/>
                </a:rPr>
                <a:t>Abhay Kumar Upparwal</a:t>
              </a:r>
            </a:p>
            <a:p>
              <a:pPr algn="ctr">
                <a:lnSpc>
                  <a:spcPts val="3359"/>
                </a:lnSpc>
              </a:pPr>
              <a:r>
                <a:rPr lang="en-US" sz="2399">
                  <a:solidFill>
                    <a:srgbClr val="000000"/>
                  </a:solidFill>
                  <a:latin typeface="Open Sans Extra Bold"/>
                </a:rPr>
                <a:t>Aman Singh</a:t>
              </a:r>
            </a:p>
            <a:p>
              <a:pPr algn="ctr">
                <a:lnSpc>
                  <a:spcPts val="3359"/>
                </a:lnSpc>
                <a:spcBef>
                  <a:spcPct val="0"/>
                </a:spcBef>
              </a:pPr>
              <a:r>
                <a:rPr lang="en-US" sz="2399">
                  <a:solidFill>
                    <a:srgbClr val="000000"/>
                  </a:solidFill>
                  <a:latin typeface="Open Sans Extra Bold"/>
                </a:rPr>
                <a:t>Disha Chopra</a:t>
              </a:r>
            </a:p>
          </p:txBody>
        </p:sp>
      </p:grpSp>
      <p:grpSp>
        <p:nvGrpSpPr>
          <p:cNvPr name="Group 8" id="8"/>
          <p:cNvGrpSpPr/>
          <p:nvPr/>
        </p:nvGrpSpPr>
        <p:grpSpPr>
          <a:xfrm rot="0">
            <a:off x="1028700" y="1028700"/>
            <a:ext cx="10018260" cy="6190334"/>
            <a:chOff x="0" y="0"/>
            <a:chExt cx="2638554" cy="1630376"/>
          </a:xfrm>
        </p:grpSpPr>
        <p:sp>
          <p:nvSpPr>
            <p:cNvPr name="Freeform 9" id="9"/>
            <p:cNvSpPr/>
            <p:nvPr/>
          </p:nvSpPr>
          <p:spPr>
            <a:xfrm flipH="false" flipV="false" rot="0">
              <a:off x="0" y="0"/>
              <a:ext cx="2638554" cy="1630376"/>
            </a:xfrm>
            <a:custGeom>
              <a:avLst/>
              <a:gdLst/>
              <a:ahLst/>
              <a:cxnLst/>
              <a:rect r="r" b="b" t="t" l="l"/>
              <a:pathLst>
                <a:path h="1630376" w="2638554">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sp>
        <p:sp>
          <p:nvSpPr>
            <p:cNvPr name="TextBox 10" id="10"/>
            <p:cNvSpPr txBox="true"/>
            <p:nvPr/>
          </p:nvSpPr>
          <p:spPr>
            <a:xfrm>
              <a:off x="0" y="-38100"/>
              <a:ext cx="2638554" cy="166847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960899" y="8277866"/>
            <a:ext cx="980434" cy="980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0E8D1"/>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800146" y="836779"/>
            <a:ext cx="5249526" cy="6871108"/>
          </a:xfrm>
          <a:custGeom>
            <a:avLst/>
            <a:gdLst/>
            <a:ahLst/>
            <a:cxnLst/>
            <a:rect r="r" b="b" t="t" l="l"/>
            <a:pathLst>
              <a:path h="6871108" w="5249526">
                <a:moveTo>
                  <a:pt x="0" y="0"/>
                </a:moveTo>
                <a:lnTo>
                  <a:pt x="5249526" y="0"/>
                </a:lnTo>
                <a:lnTo>
                  <a:pt x="5249526" y="6871108"/>
                </a:lnTo>
                <a:lnTo>
                  <a:pt x="0" y="6871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8">
              <a:alphaModFix amt="60000"/>
            </a:blip>
            <a:stretch>
              <a:fillRect l="0" t="0" r="0" b="0"/>
            </a:stretch>
          </a:blipFill>
        </p:spPr>
      </p:sp>
      <p:sp>
        <p:nvSpPr>
          <p:cNvPr name="TextBox 16" id="16"/>
          <p:cNvSpPr txBox="true"/>
          <p:nvPr/>
        </p:nvSpPr>
        <p:spPr>
          <a:xfrm rot="0">
            <a:off x="2134326" y="2416534"/>
            <a:ext cx="8046824" cy="2280101"/>
          </a:xfrm>
          <a:prstGeom prst="rect">
            <a:avLst/>
          </a:prstGeom>
        </p:spPr>
        <p:txBody>
          <a:bodyPr anchor="t" rtlCol="false" tIns="0" lIns="0" bIns="0" rIns="0">
            <a:spAutoFit/>
          </a:bodyPr>
          <a:lstStyle/>
          <a:p>
            <a:pPr algn="ctr">
              <a:lnSpc>
                <a:spcPts val="8806"/>
              </a:lnSpc>
            </a:pPr>
            <a:r>
              <a:rPr lang="en-US" sz="8550">
                <a:solidFill>
                  <a:srgbClr val="000000"/>
                </a:solidFill>
                <a:latin typeface="Source Serif Pro"/>
              </a:rPr>
              <a:t>AI For Network Security</a:t>
            </a:r>
          </a:p>
        </p:txBody>
      </p:sp>
      <p:sp>
        <p:nvSpPr>
          <p:cNvPr name="TextBox 17" id="17"/>
          <p:cNvSpPr txBox="true"/>
          <p:nvPr/>
        </p:nvSpPr>
        <p:spPr>
          <a:xfrm rot="0">
            <a:off x="2528763" y="5067300"/>
            <a:ext cx="7018134" cy="141986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CMU Serif"/>
              </a:rPr>
              <a:t>CS 433 Computer Networks, IIT Gandhinagar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52331" y="400096"/>
            <a:ext cx="14635851" cy="676182"/>
          </a:xfrm>
          <a:prstGeom prst="rect">
            <a:avLst/>
          </a:prstGeom>
        </p:spPr>
        <p:txBody>
          <a:bodyPr anchor="t" rtlCol="false" tIns="0" lIns="0" bIns="0" rIns="0">
            <a:spAutoFit/>
          </a:bodyPr>
          <a:lstStyle/>
          <a:p>
            <a:pPr algn="ctr">
              <a:lnSpc>
                <a:spcPts val="5244"/>
              </a:lnSpc>
            </a:pPr>
            <a:r>
              <a:rPr lang="en-US" sz="4995">
                <a:solidFill>
                  <a:srgbClr val="E3000F"/>
                </a:solidFill>
                <a:latin typeface="Montserrat Bold"/>
              </a:rPr>
              <a:t>Variational Autoencoder</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TextBox 6" id="6"/>
          <p:cNvSpPr txBox="true"/>
          <p:nvPr/>
        </p:nvSpPr>
        <p:spPr>
          <a:xfrm rot="0">
            <a:off x="9712582" y="1531144"/>
            <a:ext cx="8358086" cy="8374741"/>
          </a:xfrm>
          <a:prstGeom prst="rect">
            <a:avLst/>
          </a:prstGeom>
        </p:spPr>
        <p:txBody>
          <a:bodyPr anchor="t" rtlCol="false" tIns="0" lIns="0" bIns="0" rIns="0">
            <a:spAutoFit/>
          </a:bodyPr>
          <a:lstStyle/>
          <a:p>
            <a:pPr>
              <a:lnSpc>
                <a:spcPts val="3691"/>
              </a:lnSpc>
            </a:pPr>
          </a:p>
          <a:p>
            <a:pPr>
              <a:lnSpc>
                <a:spcPts val="3691"/>
              </a:lnSpc>
            </a:pPr>
            <a:r>
              <a:rPr lang="en-US" sz="2278">
                <a:solidFill>
                  <a:srgbClr val="06C892"/>
                </a:solidFill>
                <a:latin typeface="Quicksand Bold"/>
              </a:rPr>
              <a:t>E</a:t>
            </a:r>
            <a:r>
              <a:rPr lang="en-US" sz="2278">
                <a:solidFill>
                  <a:srgbClr val="06C892"/>
                </a:solidFill>
                <a:latin typeface="Quicksand Bold"/>
              </a:rPr>
              <a:t>ncoder:</a:t>
            </a:r>
          </a:p>
          <a:p>
            <a:pPr marL="492024" indent="-246012" lvl="1">
              <a:lnSpc>
                <a:spcPts val="3691"/>
              </a:lnSpc>
              <a:buFont typeface="Arial"/>
              <a:buChar char="•"/>
            </a:pPr>
            <a:r>
              <a:rPr lang="en-US" sz="2278">
                <a:solidFill>
                  <a:srgbClr val="06C892"/>
                </a:solidFill>
                <a:latin typeface="Quicksand Bold"/>
              </a:rPr>
              <a:t>Dense </a:t>
            </a:r>
            <a:r>
              <a:rPr lang="en-US" sz="2278">
                <a:solidFill>
                  <a:srgbClr val="06C892"/>
                </a:solidFill>
                <a:latin typeface="Quicksand Bold"/>
              </a:rPr>
              <a:t>layer 1: 128 neurons, ReLU activation</a:t>
            </a:r>
          </a:p>
          <a:p>
            <a:pPr marL="492024" indent="-246012" lvl="1">
              <a:lnSpc>
                <a:spcPts val="3691"/>
              </a:lnSpc>
              <a:buFont typeface="Arial"/>
              <a:buChar char="•"/>
            </a:pPr>
            <a:r>
              <a:rPr lang="en-US" sz="2278">
                <a:solidFill>
                  <a:srgbClr val="06C892"/>
                </a:solidFill>
                <a:latin typeface="Quicksand Bold"/>
              </a:rPr>
              <a:t>Dropout layer: 0.2 dropout rate</a:t>
            </a:r>
          </a:p>
          <a:p>
            <a:pPr marL="492024" indent="-246012" lvl="1">
              <a:lnSpc>
                <a:spcPts val="3691"/>
              </a:lnSpc>
              <a:buFont typeface="Arial"/>
              <a:buChar char="•"/>
            </a:pPr>
            <a:r>
              <a:rPr lang="en-US" sz="2278">
                <a:solidFill>
                  <a:srgbClr val="06C892"/>
                </a:solidFill>
                <a:latin typeface="Quicksand Bold"/>
              </a:rPr>
              <a:t>B</a:t>
            </a:r>
            <a:r>
              <a:rPr lang="en-US" sz="2278">
                <a:solidFill>
                  <a:srgbClr val="06C892"/>
                </a:solidFill>
                <a:latin typeface="Quicksand Bold"/>
              </a:rPr>
              <a:t>atch normalization layer</a:t>
            </a:r>
          </a:p>
          <a:p>
            <a:pPr marL="492024" indent="-246012" lvl="1">
              <a:lnSpc>
                <a:spcPts val="3691"/>
              </a:lnSpc>
              <a:buFont typeface="Arial"/>
              <a:buChar char="•"/>
            </a:pPr>
            <a:r>
              <a:rPr lang="en-US" sz="2278">
                <a:solidFill>
                  <a:srgbClr val="06C892"/>
                </a:solidFill>
                <a:latin typeface="Quicksand Bold"/>
              </a:rPr>
              <a:t>Den</a:t>
            </a:r>
            <a:r>
              <a:rPr lang="en-US" sz="2278">
                <a:solidFill>
                  <a:srgbClr val="06C892"/>
                </a:solidFill>
                <a:latin typeface="Quicksand Bold"/>
              </a:rPr>
              <a:t>se layer 2: 5 neurons, ReLU activation</a:t>
            </a:r>
          </a:p>
          <a:p>
            <a:pPr marL="492024" indent="-246012" lvl="1">
              <a:lnSpc>
                <a:spcPts val="3691"/>
              </a:lnSpc>
              <a:buFont typeface="Arial"/>
              <a:buChar char="•"/>
            </a:pPr>
            <a:r>
              <a:rPr lang="en-US" sz="2278">
                <a:solidFill>
                  <a:srgbClr val="06C892"/>
                </a:solidFill>
                <a:latin typeface="Quicksand Bold"/>
              </a:rPr>
              <a:t>Lambda layer 1: Splits output into mean and variance vectors</a:t>
            </a:r>
          </a:p>
          <a:p>
            <a:pPr marL="492024" indent="-246012" lvl="1">
              <a:lnSpc>
                <a:spcPts val="3691"/>
              </a:lnSpc>
              <a:buFont typeface="Arial"/>
              <a:buChar char="•"/>
            </a:pPr>
            <a:r>
              <a:rPr lang="en-US" sz="2278">
                <a:solidFill>
                  <a:srgbClr val="06C892"/>
                </a:solidFill>
                <a:latin typeface="Quicksand Bold"/>
              </a:rPr>
              <a:t>Square layer: Squares variance vector elements</a:t>
            </a:r>
          </a:p>
          <a:p>
            <a:pPr marL="492024" indent="-246012" lvl="1">
              <a:lnSpc>
                <a:spcPts val="3691"/>
              </a:lnSpc>
              <a:buFont typeface="Arial"/>
              <a:buChar char="•"/>
            </a:pPr>
            <a:r>
              <a:rPr lang="en-US" sz="2278">
                <a:solidFill>
                  <a:srgbClr val="06C892"/>
                </a:solidFill>
                <a:latin typeface="Quicksand Bold"/>
              </a:rPr>
              <a:t>Lambda layer: Combines mean and variance vectors into latent distribution</a:t>
            </a:r>
          </a:p>
          <a:p>
            <a:pPr>
              <a:lnSpc>
                <a:spcPts val="3691"/>
              </a:lnSpc>
            </a:pPr>
            <a:r>
              <a:rPr lang="en-US" sz="2278">
                <a:solidFill>
                  <a:srgbClr val="06C892"/>
                </a:solidFill>
                <a:latin typeface="Quicksand Bold"/>
              </a:rPr>
              <a:t>Decoder:</a:t>
            </a:r>
          </a:p>
          <a:p>
            <a:pPr marL="492024" indent="-246012" lvl="1">
              <a:lnSpc>
                <a:spcPts val="3691"/>
              </a:lnSpc>
              <a:buFont typeface="Arial"/>
              <a:buChar char="•"/>
            </a:pPr>
            <a:r>
              <a:rPr lang="en-US" sz="2278">
                <a:solidFill>
                  <a:srgbClr val="06C892"/>
                </a:solidFill>
                <a:latin typeface="Quicksand Bold"/>
              </a:rPr>
              <a:t>Lambda layer 2: Samples from latent distribution</a:t>
            </a:r>
          </a:p>
          <a:p>
            <a:pPr marL="492024" indent="-246012" lvl="1">
              <a:lnSpc>
                <a:spcPts val="3691"/>
              </a:lnSpc>
              <a:buFont typeface="Arial"/>
              <a:buChar char="•"/>
            </a:pPr>
            <a:r>
              <a:rPr lang="en-US" sz="2278">
                <a:solidFill>
                  <a:srgbClr val="06C892"/>
                </a:solidFill>
                <a:latin typeface="Quicksand Bold"/>
              </a:rPr>
              <a:t>Dense layer 3: 128 neurons, ReLU activation</a:t>
            </a:r>
          </a:p>
          <a:p>
            <a:pPr marL="492024" indent="-246012" lvl="1">
              <a:lnSpc>
                <a:spcPts val="3691"/>
              </a:lnSpc>
              <a:buFont typeface="Arial"/>
              <a:buChar char="•"/>
            </a:pPr>
            <a:r>
              <a:rPr lang="en-US" sz="2278">
                <a:solidFill>
                  <a:srgbClr val="06C892"/>
                </a:solidFill>
                <a:latin typeface="Quicksand Bold"/>
              </a:rPr>
              <a:t>Dense layer 4: 37 neurons, sigmoid activation</a:t>
            </a:r>
          </a:p>
          <a:p>
            <a:pPr marL="492024" indent="-246012" lvl="1">
              <a:lnSpc>
                <a:spcPts val="3691"/>
              </a:lnSpc>
              <a:buFont typeface="Arial"/>
              <a:buChar char="•"/>
            </a:pPr>
            <a:r>
              <a:rPr lang="en-US" sz="2278">
                <a:solidFill>
                  <a:srgbClr val="06C892"/>
                </a:solidFill>
                <a:latin typeface="Quicksand Bold"/>
              </a:rPr>
              <a:t>Lambda layer 3: Reconstructs input data from latent representation</a:t>
            </a:r>
          </a:p>
          <a:p>
            <a:pPr>
              <a:lnSpc>
                <a:spcPts val="3691"/>
              </a:lnSpc>
            </a:pPr>
          </a:p>
        </p:txBody>
      </p:sp>
      <p:sp>
        <p:nvSpPr>
          <p:cNvPr name="Freeform 7" id="7"/>
          <p:cNvSpPr/>
          <p:nvPr/>
        </p:nvSpPr>
        <p:spPr>
          <a:xfrm flipH="false" flipV="false" rot="0">
            <a:off x="1675364" y="1341610"/>
            <a:ext cx="7606990" cy="7916690"/>
          </a:xfrm>
          <a:custGeom>
            <a:avLst/>
            <a:gdLst/>
            <a:ahLst/>
            <a:cxnLst/>
            <a:rect r="r" b="b" t="t" l="l"/>
            <a:pathLst>
              <a:path h="7916690" w="7606990">
                <a:moveTo>
                  <a:pt x="0" y="0"/>
                </a:moveTo>
                <a:lnTo>
                  <a:pt x="7606990" y="0"/>
                </a:lnTo>
                <a:lnTo>
                  <a:pt x="7606990" y="7916690"/>
                </a:lnTo>
                <a:lnTo>
                  <a:pt x="0" y="7916690"/>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38076" y="-6585731"/>
            <a:ext cx="15228862" cy="15228862"/>
          </a:xfrm>
          <a:custGeom>
            <a:avLst/>
            <a:gdLst/>
            <a:ahLst/>
            <a:cxnLst/>
            <a:rect r="r" b="b" t="t" l="l"/>
            <a:pathLst>
              <a:path h="15228862" w="15228862">
                <a:moveTo>
                  <a:pt x="0" y="0"/>
                </a:moveTo>
                <a:lnTo>
                  <a:pt x="15228863" y="0"/>
                </a:lnTo>
                <a:lnTo>
                  <a:pt x="15228863"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52331" y="400096"/>
            <a:ext cx="14635851" cy="676182"/>
          </a:xfrm>
          <a:prstGeom prst="rect">
            <a:avLst/>
          </a:prstGeom>
        </p:spPr>
        <p:txBody>
          <a:bodyPr anchor="t" rtlCol="false" tIns="0" lIns="0" bIns="0" rIns="0">
            <a:spAutoFit/>
          </a:bodyPr>
          <a:lstStyle/>
          <a:p>
            <a:pPr algn="ctr">
              <a:lnSpc>
                <a:spcPts val="5244"/>
              </a:lnSpc>
            </a:pPr>
            <a:r>
              <a:rPr lang="en-US" sz="4995">
                <a:solidFill>
                  <a:srgbClr val="CB6CE6"/>
                </a:solidFill>
                <a:latin typeface="Montserrat Bold"/>
              </a:rPr>
              <a:t>Comparing all methods and their accuracy</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TextBox 6" id="6"/>
          <p:cNvSpPr txBox="true"/>
          <p:nvPr/>
        </p:nvSpPr>
        <p:spPr>
          <a:xfrm rot="0">
            <a:off x="1970474" y="5191125"/>
            <a:ext cx="4092166" cy="2208875"/>
          </a:xfrm>
          <a:prstGeom prst="rect">
            <a:avLst/>
          </a:prstGeom>
        </p:spPr>
        <p:txBody>
          <a:bodyPr anchor="t" rtlCol="false" tIns="0" lIns="0" bIns="0" rIns="0">
            <a:spAutoFit/>
          </a:bodyPr>
          <a:lstStyle/>
          <a:p>
            <a:pPr algn="ctr">
              <a:lnSpc>
                <a:spcPts val="2948"/>
              </a:lnSpc>
              <a:spcBef>
                <a:spcPct val="0"/>
              </a:spcBef>
            </a:pPr>
            <a:r>
              <a:rPr lang="en-US" sz="2807">
                <a:solidFill>
                  <a:srgbClr val="FF5757"/>
                </a:solidFill>
                <a:latin typeface="Montserrat Bold"/>
              </a:rPr>
              <a:t>Random forest and AdaBoost algorithm has the best accuracy among all the methods used in our project</a:t>
            </a:r>
          </a:p>
        </p:txBody>
      </p:sp>
      <p:graphicFrame>
        <p:nvGraphicFramePr>
          <p:cNvPr name="Table 7" id="7"/>
          <p:cNvGraphicFramePr>
            <a:graphicFrameLocks noGrp="true"/>
          </p:cNvGraphicFramePr>
          <p:nvPr/>
        </p:nvGraphicFramePr>
        <p:xfrm>
          <a:off x="8338626" y="1864346"/>
          <a:ext cx="9171844" cy="8315325"/>
        </p:xfrm>
        <a:graphic>
          <a:graphicData uri="http://schemas.openxmlformats.org/drawingml/2006/table">
            <a:tbl>
              <a:tblPr/>
              <a:tblGrid>
                <a:gridCol w="5105979"/>
                <a:gridCol w="4065865"/>
              </a:tblGrid>
              <a:tr h="831532">
                <a:tc>
                  <a:txBody>
                    <a:bodyPr anchor="t" rtlCol="false"/>
                    <a:lstStyle/>
                    <a:p>
                      <a:pPr algn="l">
                        <a:lnSpc>
                          <a:spcPts val="2799"/>
                        </a:lnSpc>
                        <a:defRPr/>
                      </a:pPr>
                      <a:r>
                        <a:rPr lang="en-US" sz="1999">
                          <a:solidFill>
                            <a:srgbClr val="000000"/>
                          </a:solidFill>
                          <a:latin typeface="Open Sans Extra Bold"/>
                        </a:rPr>
                        <a:t>Methods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Accuracy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Random Forest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99.99%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Naive Bayes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53.74%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Logistic Regression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87.09%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AdaBoost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99.19%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KNN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99.72%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MLP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96.82%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QDA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98.24%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1D CNN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31532">
                <a:tc>
                  <a:txBody>
                    <a:bodyPr anchor="t" rtlCol="false"/>
                    <a:lstStyle/>
                    <a:p>
                      <a:pPr algn="l">
                        <a:lnSpc>
                          <a:spcPts val="2799"/>
                        </a:lnSpc>
                        <a:defRPr/>
                      </a:pPr>
                      <a:r>
                        <a:rPr lang="en-US" sz="1999">
                          <a:solidFill>
                            <a:srgbClr val="000000"/>
                          </a:solidFill>
                          <a:latin typeface="Open Sans Extra Bold"/>
                        </a:rPr>
                        <a:t>Variable AutoEncoder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ns Extra Bold"/>
                        </a:rPr>
                        <a:t>91%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38076" y="-6585731"/>
            <a:ext cx="15228862" cy="15228862"/>
          </a:xfrm>
          <a:custGeom>
            <a:avLst/>
            <a:gdLst/>
            <a:ahLst/>
            <a:cxnLst/>
            <a:rect r="r" b="b" t="t" l="l"/>
            <a:pathLst>
              <a:path h="15228862" w="15228862">
                <a:moveTo>
                  <a:pt x="0" y="0"/>
                </a:moveTo>
                <a:lnTo>
                  <a:pt x="15228863" y="0"/>
                </a:lnTo>
                <a:lnTo>
                  <a:pt x="15228863" y="15228862"/>
                </a:lnTo>
                <a:lnTo>
                  <a:pt x="0" y="15228862"/>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52331" y="651557"/>
            <a:ext cx="14635851" cy="840012"/>
          </a:xfrm>
          <a:prstGeom prst="rect">
            <a:avLst/>
          </a:prstGeom>
        </p:spPr>
        <p:txBody>
          <a:bodyPr anchor="t" rtlCol="false" tIns="0" lIns="0" bIns="0" rIns="0">
            <a:spAutoFit/>
          </a:bodyPr>
          <a:lstStyle/>
          <a:p>
            <a:pPr algn="ctr">
              <a:lnSpc>
                <a:spcPts val="6399"/>
              </a:lnSpc>
            </a:pPr>
            <a:r>
              <a:rPr lang="en-US" sz="6095">
                <a:solidFill>
                  <a:srgbClr val="FF66C4"/>
                </a:solidFill>
                <a:latin typeface="Montserrat Bold"/>
              </a:rPr>
              <a:t>Learnings</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TextBox 6" id="6"/>
          <p:cNvSpPr txBox="true"/>
          <p:nvPr/>
        </p:nvSpPr>
        <p:spPr>
          <a:xfrm rot="0">
            <a:off x="1140515" y="3913884"/>
            <a:ext cx="14859482" cy="4212847"/>
          </a:xfrm>
          <a:prstGeom prst="rect">
            <a:avLst/>
          </a:prstGeom>
        </p:spPr>
        <p:txBody>
          <a:bodyPr anchor="t" rtlCol="false" tIns="0" lIns="0" bIns="0" rIns="0">
            <a:spAutoFit/>
          </a:bodyPr>
          <a:lstStyle/>
          <a:p>
            <a:pPr marL="1379286" indent="-689643" lvl="1">
              <a:lnSpc>
                <a:spcPts val="6707"/>
              </a:lnSpc>
              <a:buFont typeface="Arial"/>
              <a:buChar char="•"/>
            </a:pPr>
            <a:r>
              <a:rPr lang="en-US" sz="6388">
                <a:solidFill>
                  <a:srgbClr val="5E17EB"/>
                </a:solidFill>
                <a:latin typeface="Montserrat Bold"/>
              </a:rPr>
              <a:t>Data Selection significance</a:t>
            </a:r>
          </a:p>
          <a:p>
            <a:pPr marL="1379286" indent="-689643" lvl="1">
              <a:lnSpc>
                <a:spcPts val="6707"/>
              </a:lnSpc>
              <a:buFont typeface="Arial"/>
              <a:buChar char="•"/>
            </a:pPr>
            <a:r>
              <a:rPr lang="en-US" sz="6388">
                <a:solidFill>
                  <a:srgbClr val="5E17EB"/>
                </a:solidFill>
                <a:latin typeface="Montserrat Bold"/>
              </a:rPr>
              <a:t>Network feature Importance</a:t>
            </a:r>
          </a:p>
          <a:p>
            <a:pPr marL="1379286" indent="-689643" lvl="1">
              <a:lnSpc>
                <a:spcPts val="6707"/>
              </a:lnSpc>
              <a:buFont typeface="Arial"/>
              <a:buChar char="•"/>
            </a:pPr>
            <a:r>
              <a:rPr lang="en-US" sz="6388">
                <a:solidFill>
                  <a:srgbClr val="5E17EB"/>
                </a:solidFill>
                <a:latin typeface="Montserrat Bold"/>
              </a:rPr>
              <a:t>ML models</a:t>
            </a:r>
          </a:p>
          <a:p>
            <a:pPr marL="1379286" indent="-689643" lvl="1">
              <a:lnSpc>
                <a:spcPts val="6707"/>
              </a:lnSpc>
              <a:buFont typeface="Arial"/>
              <a:buChar char="•"/>
            </a:pPr>
            <a:r>
              <a:rPr lang="en-US" sz="6388">
                <a:solidFill>
                  <a:srgbClr val="5E17EB"/>
                </a:solidFill>
                <a:latin typeface="Montserrat Bold"/>
              </a:rPr>
              <a:t>Neural Network models</a:t>
            </a:r>
          </a:p>
          <a:p>
            <a:pPr>
              <a:lnSpc>
                <a:spcPts val="670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353326" y="2672569"/>
            <a:ext cx="15228862" cy="15228862"/>
          </a:xfrm>
          <a:custGeom>
            <a:avLst/>
            <a:gdLst/>
            <a:ahLst/>
            <a:cxnLst/>
            <a:rect r="r" b="b" t="t" l="l"/>
            <a:pathLst>
              <a:path h="15228862" w="15228862">
                <a:moveTo>
                  <a:pt x="0" y="0"/>
                </a:moveTo>
                <a:lnTo>
                  <a:pt x="15228863" y="0"/>
                </a:lnTo>
                <a:lnTo>
                  <a:pt x="15228863"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12615" y="-6585731"/>
            <a:ext cx="15228862" cy="15228862"/>
          </a:xfrm>
          <a:custGeom>
            <a:avLst/>
            <a:gdLst/>
            <a:ahLst/>
            <a:cxnLst/>
            <a:rect r="r" b="b" t="t" l="l"/>
            <a:pathLst>
              <a:path h="15228862" w="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61431" y="4053628"/>
            <a:ext cx="7765139" cy="2179743"/>
            <a:chOff x="0" y="0"/>
            <a:chExt cx="2045139" cy="574089"/>
          </a:xfrm>
        </p:grpSpPr>
        <p:sp>
          <p:nvSpPr>
            <p:cNvPr name="Freeform 5" id="5"/>
            <p:cNvSpPr/>
            <p:nvPr/>
          </p:nvSpPr>
          <p:spPr>
            <a:xfrm flipH="false" flipV="false" rot="0">
              <a:off x="0" y="0"/>
              <a:ext cx="2045139" cy="574089"/>
            </a:xfrm>
            <a:custGeom>
              <a:avLst/>
              <a:gdLst/>
              <a:ahLst/>
              <a:cxnLst/>
              <a:rect r="r" b="b" t="t" l="l"/>
              <a:pathLst>
                <a:path h="574089" w="2045139">
                  <a:moveTo>
                    <a:pt x="50848" y="0"/>
                  </a:moveTo>
                  <a:lnTo>
                    <a:pt x="1994292" y="0"/>
                  </a:lnTo>
                  <a:cubicBezTo>
                    <a:pt x="2022374" y="0"/>
                    <a:pt x="2045139" y="22765"/>
                    <a:pt x="2045139" y="50848"/>
                  </a:cubicBezTo>
                  <a:lnTo>
                    <a:pt x="2045139" y="523241"/>
                  </a:lnTo>
                  <a:cubicBezTo>
                    <a:pt x="2045139" y="551324"/>
                    <a:pt x="2022374" y="574089"/>
                    <a:pt x="1994292" y="574089"/>
                  </a:cubicBezTo>
                  <a:lnTo>
                    <a:pt x="50848" y="574089"/>
                  </a:lnTo>
                  <a:cubicBezTo>
                    <a:pt x="37362" y="574089"/>
                    <a:pt x="24429" y="568732"/>
                    <a:pt x="14893" y="559196"/>
                  </a:cubicBezTo>
                  <a:cubicBezTo>
                    <a:pt x="5357" y="549660"/>
                    <a:pt x="0" y="536727"/>
                    <a:pt x="0" y="523241"/>
                  </a:cubicBezTo>
                  <a:lnTo>
                    <a:pt x="0" y="50848"/>
                  </a:lnTo>
                  <a:cubicBezTo>
                    <a:pt x="0" y="22765"/>
                    <a:pt x="22765" y="0"/>
                    <a:pt x="50848" y="0"/>
                  </a:cubicBezTo>
                  <a:close/>
                </a:path>
              </a:pathLst>
            </a:custGeom>
            <a:solidFill>
              <a:srgbClr val="FFFFFF"/>
            </a:solidFill>
          </p:spPr>
        </p:sp>
        <p:sp>
          <p:nvSpPr>
            <p:cNvPr name="TextBox 6" id="6"/>
            <p:cNvSpPr txBox="true"/>
            <p:nvPr/>
          </p:nvSpPr>
          <p:spPr>
            <a:xfrm>
              <a:off x="0" y="-38100"/>
              <a:ext cx="2045139" cy="61218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683524" y="4559133"/>
            <a:ext cx="6920952" cy="1254458"/>
          </a:xfrm>
          <a:prstGeom prst="rect">
            <a:avLst/>
          </a:prstGeom>
        </p:spPr>
        <p:txBody>
          <a:bodyPr anchor="t" rtlCol="false" tIns="0" lIns="0" bIns="0" rIns="0">
            <a:spAutoFit/>
          </a:bodyPr>
          <a:lstStyle/>
          <a:p>
            <a:pPr algn="ctr">
              <a:lnSpc>
                <a:spcPts val="9774"/>
              </a:lnSpc>
            </a:pPr>
            <a:r>
              <a:rPr lang="en-US" sz="8805">
                <a:solidFill>
                  <a:srgbClr val="000000"/>
                </a:solidFill>
                <a:latin typeface="Montserrat"/>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2">
              <a:alphaModFix amt="60000"/>
            </a:blip>
            <a:stretch>
              <a:fillRect l="0" t="0" r="0" b="0"/>
            </a:stretch>
          </a:blipFill>
        </p:spPr>
      </p:sp>
      <p:sp>
        <p:nvSpPr>
          <p:cNvPr name="Freeform 3" id="3"/>
          <p:cNvSpPr/>
          <p:nvPr/>
        </p:nvSpPr>
        <p:spPr>
          <a:xfrm flipH="false" flipV="false" rot="0">
            <a:off x="1495877" y="-4605133"/>
            <a:ext cx="8703174" cy="8703174"/>
          </a:xfrm>
          <a:custGeom>
            <a:avLst/>
            <a:gdLst/>
            <a:ahLst/>
            <a:cxnLst/>
            <a:rect r="r" b="b" t="t" l="l"/>
            <a:pathLst>
              <a:path h="8703174" w="8703174">
                <a:moveTo>
                  <a:pt x="0" y="0"/>
                </a:moveTo>
                <a:lnTo>
                  <a:pt x="8703174" y="0"/>
                </a:lnTo>
                <a:lnTo>
                  <a:pt x="8703174" y="8703175"/>
                </a:lnTo>
                <a:lnTo>
                  <a:pt x="0" y="8703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19200" y="4264422"/>
            <a:ext cx="7570711" cy="4684015"/>
          </a:xfrm>
          <a:prstGeom prst="rect">
            <a:avLst/>
          </a:prstGeom>
        </p:spPr>
        <p:txBody>
          <a:bodyPr anchor="t" rtlCol="false" tIns="0" lIns="0" bIns="0" rIns="0">
            <a:spAutoFit/>
          </a:bodyPr>
          <a:lstStyle/>
          <a:p>
            <a:pPr marL="626104" indent="-313052" lvl="1">
              <a:lnSpc>
                <a:spcPts val="4697"/>
              </a:lnSpc>
              <a:buFont typeface="Arial"/>
              <a:buChar char="•"/>
            </a:pPr>
            <a:r>
              <a:rPr lang="en-US" sz="2899">
                <a:solidFill>
                  <a:srgbClr val="5E17EB"/>
                </a:solidFill>
                <a:latin typeface="Quicksand Bold"/>
              </a:rPr>
              <a:t>Network Security is crucial in the tech era, demanding advanced solutions.</a:t>
            </a:r>
          </a:p>
          <a:p>
            <a:pPr marL="626104" indent="-313052" lvl="1">
              <a:lnSpc>
                <a:spcPts val="4697"/>
              </a:lnSpc>
              <a:buFont typeface="Arial"/>
              <a:buChar char="•"/>
            </a:pPr>
            <a:r>
              <a:rPr lang="en-US" sz="2899">
                <a:solidFill>
                  <a:srgbClr val="5E17EB"/>
                </a:solidFill>
                <a:latin typeface="Quicksand Bold"/>
              </a:rPr>
              <a:t>AI detects and identifies network threats, bolstering proactive defense.</a:t>
            </a:r>
          </a:p>
          <a:p>
            <a:pPr marL="626104" indent="-313052" lvl="1">
              <a:lnSpc>
                <a:spcPts val="4697"/>
              </a:lnSpc>
              <a:buFont typeface="Arial"/>
              <a:buChar char="•"/>
            </a:pPr>
            <a:r>
              <a:rPr lang="en-US" sz="2899">
                <a:solidFill>
                  <a:srgbClr val="5E17EB"/>
                </a:solidFill>
                <a:latin typeface="Quicksand Bold"/>
              </a:rPr>
              <a:t>Using AI and ML algorithms, we can recognize common attack features, enhancing preventive measures for future security threats.</a:t>
            </a:r>
          </a:p>
        </p:txBody>
      </p:sp>
      <p:grpSp>
        <p:nvGrpSpPr>
          <p:cNvPr name="Group 5" id="5"/>
          <p:cNvGrpSpPr>
            <a:grpSpLocks noChangeAspect="true"/>
          </p:cNvGrpSpPr>
          <p:nvPr/>
        </p:nvGrpSpPr>
        <p:grpSpPr>
          <a:xfrm rot="0">
            <a:off x="10184903" y="1725987"/>
            <a:ext cx="7074397" cy="7074397"/>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25046" t="0" r="-25046" b="0"/>
              </a:stretch>
            </a:blipFill>
          </p:spPr>
        </p:sp>
      </p:grpSp>
      <p:sp>
        <p:nvSpPr>
          <p:cNvPr name="TextBox 7" id="7"/>
          <p:cNvSpPr txBox="true"/>
          <p:nvPr/>
        </p:nvSpPr>
        <p:spPr>
          <a:xfrm rot="0">
            <a:off x="1219200" y="2210992"/>
            <a:ext cx="8385935" cy="1069976"/>
          </a:xfrm>
          <a:prstGeom prst="rect">
            <a:avLst/>
          </a:prstGeom>
        </p:spPr>
        <p:txBody>
          <a:bodyPr anchor="t" rtlCol="false" tIns="0" lIns="0" bIns="0" rIns="0">
            <a:spAutoFit/>
          </a:bodyPr>
          <a:lstStyle/>
          <a:p>
            <a:pPr marL="0" indent="0" lvl="0">
              <a:lnSpc>
                <a:spcPts val="8000"/>
              </a:lnSpc>
            </a:pPr>
            <a:r>
              <a:rPr lang="en-US" sz="8000" spc="-336">
                <a:solidFill>
                  <a:srgbClr val="FF5757"/>
                </a:solidFill>
                <a:latin typeface="Source Serif Pro"/>
              </a:rPr>
              <a:t>INTRODUCTION</a:t>
            </a:r>
          </a:p>
        </p:txBody>
      </p:sp>
      <p:sp>
        <p:nvSpPr>
          <p:cNvPr name="Freeform 8" id="8"/>
          <p:cNvSpPr/>
          <p:nvPr/>
        </p:nvSpPr>
        <p:spPr>
          <a:xfrm flipH="false" flipV="false" rot="0">
            <a:off x="12301297" y="3280968"/>
            <a:ext cx="15228862" cy="15228862"/>
          </a:xfrm>
          <a:custGeom>
            <a:avLst/>
            <a:gdLst/>
            <a:ahLst/>
            <a:cxnLst/>
            <a:rect r="r" b="b" t="t" l="l"/>
            <a:pathLst>
              <a:path h="15228862" w="15228862">
                <a:moveTo>
                  <a:pt x="0" y="0"/>
                </a:moveTo>
                <a:lnTo>
                  <a:pt x="15228862" y="0"/>
                </a:lnTo>
                <a:lnTo>
                  <a:pt x="15228862" y="15228862"/>
                </a:lnTo>
                <a:lnTo>
                  <a:pt x="0" y="15228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9312892" y="3657102"/>
            <a:ext cx="15228862" cy="15228862"/>
          </a:xfrm>
          <a:custGeom>
            <a:avLst/>
            <a:gdLst/>
            <a:ahLst/>
            <a:cxnLst/>
            <a:rect r="r" b="b" t="t" l="l"/>
            <a:pathLst>
              <a:path h="15228862" w="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0390" y="3544827"/>
            <a:ext cx="8528910" cy="5164839"/>
          </a:xfrm>
          <a:custGeom>
            <a:avLst/>
            <a:gdLst/>
            <a:ahLst/>
            <a:cxnLst/>
            <a:rect r="r" b="b" t="t" l="l"/>
            <a:pathLst>
              <a:path h="5164839" w="8528910">
                <a:moveTo>
                  <a:pt x="0" y="0"/>
                </a:moveTo>
                <a:lnTo>
                  <a:pt x="8528910" y="0"/>
                </a:lnTo>
                <a:lnTo>
                  <a:pt x="8528910" y="5164838"/>
                </a:lnTo>
                <a:lnTo>
                  <a:pt x="0" y="5164838"/>
                </a:lnTo>
                <a:lnTo>
                  <a:pt x="0" y="0"/>
                </a:lnTo>
                <a:close/>
              </a:path>
            </a:pathLst>
          </a:custGeom>
          <a:blipFill>
            <a:blip r:embed="rId4">
              <a:alphaModFix amt="77000"/>
            </a:blip>
            <a:stretch>
              <a:fillRect l="0" t="-207" r="-2765" b="-207"/>
            </a:stretch>
          </a:blipFill>
        </p:spPr>
      </p:sp>
      <p:sp>
        <p:nvSpPr>
          <p:cNvPr name="TextBox 4" id="4"/>
          <p:cNvSpPr txBox="true"/>
          <p:nvPr/>
        </p:nvSpPr>
        <p:spPr>
          <a:xfrm rot="0">
            <a:off x="331976" y="1449418"/>
            <a:ext cx="16927324" cy="2221184"/>
          </a:xfrm>
          <a:prstGeom prst="rect">
            <a:avLst/>
          </a:prstGeom>
        </p:spPr>
        <p:txBody>
          <a:bodyPr anchor="t" rtlCol="false" tIns="0" lIns="0" bIns="0" rIns="0">
            <a:spAutoFit/>
          </a:bodyPr>
          <a:lstStyle/>
          <a:p>
            <a:pPr algn="ctr">
              <a:lnSpc>
                <a:spcPts val="3572"/>
              </a:lnSpc>
            </a:pPr>
          </a:p>
          <a:p>
            <a:pPr algn="ctr">
              <a:lnSpc>
                <a:spcPts val="3572"/>
              </a:lnSpc>
            </a:pPr>
            <a:r>
              <a:rPr lang="en-US" sz="2551">
                <a:solidFill>
                  <a:srgbClr val="000000"/>
                </a:solidFill>
                <a:latin typeface="Montserrat Bold"/>
              </a:rPr>
              <a:t>The dataset includes 125,973 stream records and covers 22 types of attacks, including DoS attacks, Probe Attacks, and PortScans. The dataset is large enough to provide accurate results but not too large to be unprocessable.</a:t>
            </a:r>
            <a:r>
              <a:rPr lang="en-US" sz="2551">
                <a:solidFill>
                  <a:srgbClr val="000000"/>
                </a:solidFill>
                <a:latin typeface="Montserrat Bold"/>
              </a:rPr>
              <a:t> </a:t>
            </a:r>
          </a:p>
          <a:p>
            <a:pPr algn="ctr">
              <a:lnSpc>
                <a:spcPts val="3572"/>
              </a:lnSpc>
            </a:pPr>
          </a:p>
        </p:txBody>
      </p:sp>
      <p:sp>
        <p:nvSpPr>
          <p:cNvPr name="TextBox 5" id="5"/>
          <p:cNvSpPr txBox="true"/>
          <p:nvPr/>
        </p:nvSpPr>
        <p:spPr>
          <a:xfrm rot="0">
            <a:off x="5899017" y="476100"/>
            <a:ext cx="6307632" cy="699042"/>
          </a:xfrm>
          <a:prstGeom prst="rect">
            <a:avLst/>
          </a:prstGeom>
        </p:spPr>
        <p:txBody>
          <a:bodyPr anchor="t" rtlCol="false" tIns="0" lIns="0" bIns="0" rIns="0">
            <a:spAutoFit/>
          </a:bodyPr>
          <a:lstStyle/>
          <a:p>
            <a:pPr algn="ctr">
              <a:lnSpc>
                <a:spcPts val="5454"/>
              </a:lnSpc>
            </a:pPr>
            <a:r>
              <a:rPr lang="en-US" sz="5195">
                <a:solidFill>
                  <a:srgbClr val="0097B2"/>
                </a:solidFill>
                <a:latin typeface="Montserrat Bold"/>
              </a:rPr>
              <a:t>NSL-KDD Dataset</a:t>
            </a:r>
          </a:p>
        </p:txBody>
      </p:sp>
      <p:sp>
        <p:nvSpPr>
          <p:cNvPr name="Freeform 6" id="6"/>
          <p:cNvSpPr/>
          <p:nvPr/>
        </p:nvSpPr>
        <p:spPr>
          <a:xfrm flipH="false" flipV="false" rot="0">
            <a:off x="-11046386" y="-8571918"/>
            <a:ext cx="15228862" cy="15228862"/>
          </a:xfrm>
          <a:custGeom>
            <a:avLst/>
            <a:gdLst/>
            <a:ahLst/>
            <a:cxnLst/>
            <a:rect r="r" b="b" t="t" l="l"/>
            <a:pathLst>
              <a:path h="15228862" w="15228862">
                <a:moveTo>
                  <a:pt x="0" y="0"/>
                </a:moveTo>
                <a:lnTo>
                  <a:pt x="15228863" y="0"/>
                </a:lnTo>
                <a:lnTo>
                  <a:pt x="15228863" y="15228862"/>
                </a:lnTo>
                <a:lnTo>
                  <a:pt x="0" y="152288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73258" y="3657102"/>
            <a:ext cx="7418438" cy="4940288"/>
          </a:xfrm>
          <a:custGeom>
            <a:avLst/>
            <a:gdLst/>
            <a:ahLst/>
            <a:cxnLst/>
            <a:rect r="r" b="b" t="t" l="l"/>
            <a:pathLst>
              <a:path h="4940288" w="7418438">
                <a:moveTo>
                  <a:pt x="0" y="0"/>
                </a:moveTo>
                <a:lnTo>
                  <a:pt x="7418438" y="0"/>
                </a:lnTo>
                <a:lnTo>
                  <a:pt x="7418438" y="4940288"/>
                </a:lnTo>
                <a:lnTo>
                  <a:pt x="0" y="4940288"/>
                </a:lnTo>
                <a:lnTo>
                  <a:pt x="0" y="0"/>
                </a:lnTo>
                <a:close/>
              </a:path>
            </a:pathLst>
          </a:custGeom>
          <a:blipFill>
            <a:blip r:embed="rId7">
              <a:alphaModFix amt="74000"/>
            </a:blip>
            <a:stretch>
              <a:fillRect l="0" t="0" r="-860" b="0"/>
            </a:stretch>
          </a:blipFill>
        </p:spPr>
      </p:sp>
      <p:sp>
        <p:nvSpPr>
          <p:cNvPr name="Freeform 8" id="8"/>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8">
              <a:alphaModFix amt="60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04900"/>
            <a:ext cx="14635851" cy="676182"/>
          </a:xfrm>
          <a:prstGeom prst="rect">
            <a:avLst/>
          </a:prstGeom>
        </p:spPr>
        <p:txBody>
          <a:bodyPr anchor="t" rtlCol="false" tIns="0" lIns="0" bIns="0" rIns="0">
            <a:spAutoFit/>
          </a:bodyPr>
          <a:lstStyle/>
          <a:p>
            <a:pPr>
              <a:lnSpc>
                <a:spcPts val="5244"/>
              </a:lnSpc>
            </a:pPr>
            <a:r>
              <a:rPr lang="en-US" sz="4995">
                <a:solidFill>
                  <a:srgbClr val="CB6CE6"/>
                </a:solidFill>
                <a:latin typeface="Montserrat Bold"/>
              </a:rPr>
              <a:t>Important Features for Anomaly Detection </a:t>
            </a:r>
          </a:p>
        </p:txBody>
      </p:sp>
      <p:sp>
        <p:nvSpPr>
          <p:cNvPr name="TextBox 5" id="5"/>
          <p:cNvSpPr txBox="true"/>
          <p:nvPr/>
        </p:nvSpPr>
        <p:spPr>
          <a:xfrm rot="0">
            <a:off x="1099168" y="2346742"/>
            <a:ext cx="15495330" cy="1429310"/>
          </a:xfrm>
          <a:prstGeom prst="rect">
            <a:avLst/>
          </a:prstGeom>
        </p:spPr>
        <p:txBody>
          <a:bodyPr anchor="t" rtlCol="false" tIns="0" lIns="0" bIns="0" rIns="0">
            <a:spAutoFit/>
          </a:bodyPr>
          <a:lstStyle/>
          <a:p>
            <a:pPr algn="ctr">
              <a:lnSpc>
                <a:spcPts val="5744"/>
              </a:lnSpc>
            </a:pPr>
            <a:r>
              <a:rPr lang="en-US" sz="4102">
                <a:solidFill>
                  <a:srgbClr val="E3000F"/>
                </a:solidFill>
                <a:latin typeface="Source Serif Pro Bold"/>
              </a:rPr>
              <a:t>Important features for anomaly detection were identified using</a:t>
            </a:r>
          </a:p>
          <a:p>
            <a:pPr algn="ctr">
              <a:lnSpc>
                <a:spcPts val="5744"/>
              </a:lnSpc>
              <a:spcBef>
                <a:spcPct val="0"/>
              </a:spcBef>
            </a:pPr>
            <a:r>
              <a:rPr lang="en-US" sz="4102">
                <a:solidFill>
                  <a:srgbClr val="E3000F"/>
                </a:solidFill>
                <a:latin typeface="Source Serif Pro Bold"/>
              </a:rPr>
              <a:t>feature weights from Random Forest Mechanism</a:t>
            </a:r>
          </a:p>
        </p:txBody>
      </p:sp>
      <p:sp>
        <p:nvSpPr>
          <p:cNvPr name="TextBox 6" id="6"/>
          <p:cNvSpPr txBox="true"/>
          <p:nvPr/>
        </p:nvSpPr>
        <p:spPr>
          <a:xfrm rot="0">
            <a:off x="1396335" y="4564214"/>
            <a:ext cx="7747665" cy="4203868"/>
          </a:xfrm>
          <a:prstGeom prst="rect">
            <a:avLst/>
          </a:prstGeom>
        </p:spPr>
        <p:txBody>
          <a:bodyPr anchor="t" rtlCol="false" tIns="0" lIns="0" bIns="0" rIns="0">
            <a:spAutoFit/>
          </a:bodyPr>
          <a:lstStyle/>
          <a:p>
            <a:pPr>
              <a:lnSpc>
                <a:spcPts val="5590"/>
              </a:lnSpc>
            </a:pPr>
            <a:r>
              <a:rPr lang="en-US" sz="3993">
                <a:solidFill>
                  <a:srgbClr val="000000"/>
                </a:solidFill>
                <a:latin typeface="Source Serif Pro Bold"/>
              </a:rPr>
              <a:t>Some important features:</a:t>
            </a:r>
          </a:p>
          <a:p>
            <a:pPr marL="862170" indent="-431085" lvl="1">
              <a:lnSpc>
                <a:spcPts val="5590"/>
              </a:lnSpc>
              <a:buFont typeface="Arial"/>
              <a:buChar char="•"/>
            </a:pPr>
            <a:r>
              <a:rPr lang="en-US" sz="3993">
                <a:solidFill>
                  <a:srgbClr val="000000"/>
                </a:solidFill>
                <a:latin typeface="Source Serif Pro Bold"/>
              </a:rPr>
              <a:t>Source Bytes</a:t>
            </a:r>
          </a:p>
          <a:p>
            <a:pPr marL="862170" indent="-431085" lvl="1">
              <a:lnSpc>
                <a:spcPts val="5590"/>
              </a:lnSpc>
              <a:buFont typeface="Arial"/>
              <a:buChar char="•"/>
            </a:pPr>
            <a:r>
              <a:rPr lang="en-US" sz="3993">
                <a:solidFill>
                  <a:srgbClr val="000000"/>
                </a:solidFill>
                <a:latin typeface="Source Serif Pro Bold"/>
              </a:rPr>
              <a:t>Destination Bytes</a:t>
            </a:r>
          </a:p>
          <a:p>
            <a:pPr marL="862170" indent="-431085" lvl="1">
              <a:lnSpc>
                <a:spcPts val="5590"/>
              </a:lnSpc>
              <a:buFont typeface="Arial"/>
              <a:buChar char="•"/>
            </a:pPr>
            <a:r>
              <a:rPr lang="en-US" sz="3993">
                <a:solidFill>
                  <a:srgbClr val="000000"/>
                </a:solidFill>
                <a:latin typeface="Source Serif Pro Bold"/>
              </a:rPr>
              <a:t>Number of connections</a:t>
            </a:r>
          </a:p>
          <a:p>
            <a:pPr marL="862170" indent="-431085" lvl="1">
              <a:lnSpc>
                <a:spcPts val="5590"/>
              </a:lnSpc>
              <a:buFont typeface="Arial"/>
              <a:buChar char="•"/>
            </a:pPr>
            <a:r>
              <a:rPr lang="en-US" sz="3993">
                <a:solidFill>
                  <a:srgbClr val="000000"/>
                </a:solidFill>
                <a:latin typeface="Source Serif Pro Bold"/>
              </a:rPr>
              <a:t>Error rate of server connections</a:t>
            </a:r>
          </a:p>
        </p:txBody>
      </p:sp>
      <p:sp>
        <p:nvSpPr>
          <p:cNvPr name="Freeform 7" id="7"/>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Freeform 8" id="8"/>
          <p:cNvSpPr/>
          <p:nvPr/>
        </p:nvSpPr>
        <p:spPr>
          <a:xfrm flipH="false" flipV="false" rot="0">
            <a:off x="10827609" y="5223852"/>
            <a:ext cx="6800812" cy="4499144"/>
          </a:xfrm>
          <a:custGeom>
            <a:avLst/>
            <a:gdLst/>
            <a:ahLst/>
            <a:cxnLst/>
            <a:rect r="r" b="b" t="t" l="l"/>
            <a:pathLst>
              <a:path h="4499144" w="6800812">
                <a:moveTo>
                  <a:pt x="0" y="0"/>
                </a:moveTo>
                <a:lnTo>
                  <a:pt x="6800812" y="0"/>
                </a:lnTo>
                <a:lnTo>
                  <a:pt x="6800812" y="4499144"/>
                </a:lnTo>
                <a:lnTo>
                  <a:pt x="0" y="4499144"/>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036" y="2638131"/>
            <a:ext cx="8630964" cy="5726515"/>
          </a:xfrm>
          <a:custGeom>
            <a:avLst/>
            <a:gdLst/>
            <a:ahLst/>
            <a:cxnLst/>
            <a:rect r="r" b="b" t="t" l="l"/>
            <a:pathLst>
              <a:path h="5726515" w="8630964">
                <a:moveTo>
                  <a:pt x="0" y="0"/>
                </a:moveTo>
                <a:lnTo>
                  <a:pt x="8630964" y="0"/>
                </a:lnTo>
                <a:lnTo>
                  <a:pt x="8630964" y="5726515"/>
                </a:lnTo>
                <a:lnTo>
                  <a:pt x="0" y="5726515"/>
                </a:lnTo>
                <a:lnTo>
                  <a:pt x="0" y="0"/>
                </a:lnTo>
                <a:close/>
              </a:path>
            </a:pathLst>
          </a:custGeom>
          <a:blipFill>
            <a:blip r:embed="rId4"/>
            <a:stretch>
              <a:fillRect l="-290" t="0" r="0" b="0"/>
            </a:stretch>
          </a:blipFill>
        </p:spPr>
      </p:sp>
      <p:sp>
        <p:nvSpPr>
          <p:cNvPr name="Freeform 4" id="4"/>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493011" y="2740430"/>
            <a:ext cx="8794989" cy="5624215"/>
          </a:xfrm>
          <a:custGeom>
            <a:avLst/>
            <a:gdLst/>
            <a:ahLst/>
            <a:cxnLst/>
            <a:rect r="r" b="b" t="t" l="l"/>
            <a:pathLst>
              <a:path h="5624215" w="8794989">
                <a:moveTo>
                  <a:pt x="0" y="0"/>
                </a:moveTo>
                <a:lnTo>
                  <a:pt x="8794989" y="0"/>
                </a:lnTo>
                <a:lnTo>
                  <a:pt x="8794989" y="5624216"/>
                </a:lnTo>
                <a:lnTo>
                  <a:pt x="0" y="5624216"/>
                </a:lnTo>
                <a:lnTo>
                  <a:pt x="0" y="0"/>
                </a:lnTo>
                <a:close/>
              </a:path>
            </a:pathLst>
          </a:custGeom>
          <a:blipFill>
            <a:blip r:embed="rId7"/>
            <a:stretch>
              <a:fillRect l="-3258" t="-2067" r="-2607" b="-3057"/>
            </a:stretch>
          </a:blipFill>
        </p:spPr>
      </p:sp>
      <p:sp>
        <p:nvSpPr>
          <p:cNvPr name="TextBox 6" id="6"/>
          <p:cNvSpPr txBox="true"/>
          <p:nvPr/>
        </p:nvSpPr>
        <p:spPr>
          <a:xfrm rot="0">
            <a:off x="1028700" y="1104900"/>
            <a:ext cx="14635851" cy="676182"/>
          </a:xfrm>
          <a:prstGeom prst="rect">
            <a:avLst/>
          </a:prstGeom>
        </p:spPr>
        <p:txBody>
          <a:bodyPr anchor="t" rtlCol="false" tIns="0" lIns="0" bIns="0" rIns="0">
            <a:spAutoFit/>
          </a:bodyPr>
          <a:lstStyle/>
          <a:p>
            <a:pPr>
              <a:lnSpc>
                <a:spcPts val="5244"/>
              </a:lnSpc>
            </a:pPr>
            <a:r>
              <a:rPr lang="en-US" sz="4995">
                <a:solidFill>
                  <a:srgbClr val="E3000F"/>
                </a:solidFill>
                <a:latin typeface="Montserrat Bold"/>
              </a:rPr>
              <a:t>Important Features: Binary vs Multi-Class</a:t>
            </a:r>
          </a:p>
        </p:txBody>
      </p:sp>
      <p:sp>
        <p:nvSpPr>
          <p:cNvPr name="Freeform 7" id="7"/>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8">
              <a:alphaModFix amt="6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68099" y="728709"/>
            <a:ext cx="18144818" cy="676182"/>
          </a:xfrm>
          <a:prstGeom prst="rect">
            <a:avLst/>
          </a:prstGeom>
        </p:spPr>
        <p:txBody>
          <a:bodyPr anchor="t" rtlCol="false" tIns="0" lIns="0" bIns="0" rIns="0">
            <a:spAutoFit/>
          </a:bodyPr>
          <a:lstStyle/>
          <a:p>
            <a:pPr>
              <a:lnSpc>
                <a:spcPts val="5244"/>
              </a:lnSpc>
            </a:pPr>
            <a:r>
              <a:rPr lang="en-US" sz="4995">
                <a:solidFill>
                  <a:srgbClr val="FF66C4"/>
                </a:solidFill>
                <a:latin typeface="Montserrat Bold"/>
              </a:rPr>
              <a:t>Machine learning algorithms for binary Classification</a:t>
            </a:r>
            <a:r>
              <a:rPr lang="en-US" sz="4995">
                <a:solidFill>
                  <a:srgbClr val="FF66C4"/>
                </a:solidFill>
                <a:latin typeface="Montserrat Bold"/>
              </a:rPr>
              <a:t> </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Freeform 6" id="6"/>
          <p:cNvSpPr/>
          <p:nvPr/>
        </p:nvSpPr>
        <p:spPr>
          <a:xfrm flipH="false" flipV="false" rot="0">
            <a:off x="528582" y="1700654"/>
            <a:ext cx="8097285" cy="3442846"/>
          </a:xfrm>
          <a:custGeom>
            <a:avLst/>
            <a:gdLst/>
            <a:ahLst/>
            <a:cxnLst/>
            <a:rect r="r" b="b" t="t" l="l"/>
            <a:pathLst>
              <a:path h="3442846" w="8097285">
                <a:moveTo>
                  <a:pt x="0" y="0"/>
                </a:moveTo>
                <a:lnTo>
                  <a:pt x="8097285" y="0"/>
                </a:lnTo>
                <a:lnTo>
                  <a:pt x="8097285" y="3442846"/>
                </a:lnTo>
                <a:lnTo>
                  <a:pt x="0" y="3442846"/>
                </a:lnTo>
                <a:lnTo>
                  <a:pt x="0" y="0"/>
                </a:lnTo>
                <a:close/>
              </a:path>
            </a:pathLst>
          </a:custGeom>
          <a:blipFill>
            <a:blip r:embed="rId7"/>
            <a:stretch>
              <a:fillRect l="0" t="0" r="0" b="0"/>
            </a:stretch>
          </a:blipFill>
        </p:spPr>
      </p:sp>
      <p:sp>
        <p:nvSpPr>
          <p:cNvPr name="Freeform 7" id="7"/>
          <p:cNvSpPr/>
          <p:nvPr/>
        </p:nvSpPr>
        <p:spPr>
          <a:xfrm flipH="false" flipV="false" rot="0">
            <a:off x="9606603" y="1700654"/>
            <a:ext cx="8061297" cy="3442846"/>
          </a:xfrm>
          <a:custGeom>
            <a:avLst/>
            <a:gdLst/>
            <a:ahLst/>
            <a:cxnLst/>
            <a:rect r="r" b="b" t="t" l="l"/>
            <a:pathLst>
              <a:path h="3442846" w="8061297">
                <a:moveTo>
                  <a:pt x="0" y="0"/>
                </a:moveTo>
                <a:lnTo>
                  <a:pt x="8061297" y="0"/>
                </a:lnTo>
                <a:lnTo>
                  <a:pt x="8061297" y="3442846"/>
                </a:lnTo>
                <a:lnTo>
                  <a:pt x="0" y="3442846"/>
                </a:lnTo>
                <a:lnTo>
                  <a:pt x="0" y="0"/>
                </a:lnTo>
                <a:close/>
              </a:path>
            </a:pathLst>
          </a:custGeom>
          <a:blipFill>
            <a:blip r:embed="rId8"/>
            <a:stretch>
              <a:fillRect l="0" t="0" r="0" b="0"/>
            </a:stretch>
          </a:blipFill>
        </p:spPr>
      </p:sp>
      <p:sp>
        <p:nvSpPr>
          <p:cNvPr name="Freeform 8" id="8"/>
          <p:cNvSpPr/>
          <p:nvPr/>
        </p:nvSpPr>
        <p:spPr>
          <a:xfrm flipH="false" flipV="false" rot="0">
            <a:off x="568099" y="5315082"/>
            <a:ext cx="8057767" cy="3323292"/>
          </a:xfrm>
          <a:custGeom>
            <a:avLst/>
            <a:gdLst/>
            <a:ahLst/>
            <a:cxnLst/>
            <a:rect r="r" b="b" t="t" l="l"/>
            <a:pathLst>
              <a:path h="3323292" w="8057767">
                <a:moveTo>
                  <a:pt x="0" y="0"/>
                </a:moveTo>
                <a:lnTo>
                  <a:pt x="8057768" y="0"/>
                </a:lnTo>
                <a:lnTo>
                  <a:pt x="8057768" y="3323293"/>
                </a:lnTo>
                <a:lnTo>
                  <a:pt x="0" y="3323293"/>
                </a:lnTo>
                <a:lnTo>
                  <a:pt x="0" y="0"/>
                </a:lnTo>
                <a:close/>
              </a:path>
            </a:pathLst>
          </a:custGeom>
          <a:blipFill>
            <a:blip r:embed="rId9"/>
            <a:stretch>
              <a:fillRect l="0" t="0" r="0" b="-726"/>
            </a:stretch>
          </a:blipFill>
        </p:spPr>
      </p:sp>
      <p:sp>
        <p:nvSpPr>
          <p:cNvPr name="Freeform 9" id="9"/>
          <p:cNvSpPr/>
          <p:nvPr/>
        </p:nvSpPr>
        <p:spPr>
          <a:xfrm flipH="false" flipV="false" rot="0">
            <a:off x="9606603" y="5315010"/>
            <a:ext cx="8129108" cy="3453072"/>
          </a:xfrm>
          <a:custGeom>
            <a:avLst/>
            <a:gdLst/>
            <a:ahLst/>
            <a:cxnLst/>
            <a:rect r="r" b="b" t="t" l="l"/>
            <a:pathLst>
              <a:path h="3453072" w="8129108">
                <a:moveTo>
                  <a:pt x="0" y="0"/>
                </a:moveTo>
                <a:lnTo>
                  <a:pt x="8129108" y="0"/>
                </a:lnTo>
                <a:lnTo>
                  <a:pt x="8129108" y="3453073"/>
                </a:lnTo>
                <a:lnTo>
                  <a:pt x="0" y="3453073"/>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Freeform 5" id="5"/>
          <p:cNvSpPr/>
          <p:nvPr/>
        </p:nvSpPr>
        <p:spPr>
          <a:xfrm flipH="false" flipV="false" rot="0">
            <a:off x="464088" y="1789461"/>
            <a:ext cx="7471405" cy="3156310"/>
          </a:xfrm>
          <a:custGeom>
            <a:avLst/>
            <a:gdLst/>
            <a:ahLst/>
            <a:cxnLst/>
            <a:rect r="r" b="b" t="t" l="l"/>
            <a:pathLst>
              <a:path h="3156310" w="7471405">
                <a:moveTo>
                  <a:pt x="0" y="0"/>
                </a:moveTo>
                <a:lnTo>
                  <a:pt x="7471405" y="0"/>
                </a:lnTo>
                <a:lnTo>
                  <a:pt x="7471405" y="3156310"/>
                </a:lnTo>
                <a:lnTo>
                  <a:pt x="0" y="3156310"/>
                </a:lnTo>
                <a:lnTo>
                  <a:pt x="0" y="0"/>
                </a:lnTo>
                <a:close/>
              </a:path>
            </a:pathLst>
          </a:custGeom>
          <a:blipFill>
            <a:blip r:embed="rId7"/>
            <a:stretch>
              <a:fillRect l="0" t="0" r="0" b="0"/>
            </a:stretch>
          </a:blipFill>
        </p:spPr>
      </p:sp>
      <p:sp>
        <p:nvSpPr>
          <p:cNvPr name="Freeform 6" id="6"/>
          <p:cNvSpPr/>
          <p:nvPr/>
        </p:nvSpPr>
        <p:spPr>
          <a:xfrm flipH="false" flipV="false" rot="0">
            <a:off x="8923512" y="3467854"/>
            <a:ext cx="7884716" cy="3351291"/>
          </a:xfrm>
          <a:custGeom>
            <a:avLst/>
            <a:gdLst/>
            <a:ahLst/>
            <a:cxnLst/>
            <a:rect r="r" b="b" t="t" l="l"/>
            <a:pathLst>
              <a:path h="3351291" w="7884716">
                <a:moveTo>
                  <a:pt x="0" y="0"/>
                </a:moveTo>
                <a:lnTo>
                  <a:pt x="7884716" y="0"/>
                </a:lnTo>
                <a:lnTo>
                  <a:pt x="7884716" y="3351292"/>
                </a:lnTo>
                <a:lnTo>
                  <a:pt x="0" y="3351292"/>
                </a:lnTo>
                <a:lnTo>
                  <a:pt x="0" y="0"/>
                </a:lnTo>
                <a:close/>
              </a:path>
            </a:pathLst>
          </a:custGeom>
          <a:blipFill>
            <a:blip r:embed="rId8"/>
            <a:stretch>
              <a:fillRect l="0" t="0" r="0" b="0"/>
            </a:stretch>
          </a:blipFill>
        </p:spPr>
      </p:sp>
      <p:sp>
        <p:nvSpPr>
          <p:cNvPr name="Freeform 7" id="7"/>
          <p:cNvSpPr/>
          <p:nvPr/>
        </p:nvSpPr>
        <p:spPr>
          <a:xfrm flipH="false" flipV="false" rot="0">
            <a:off x="340721" y="5275628"/>
            <a:ext cx="7594772" cy="3162599"/>
          </a:xfrm>
          <a:custGeom>
            <a:avLst/>
            <a:gdLst/>
            <a:ahLst/>
            <a:cxnLst/>
            <a:rect r="r" b="b" t="t" l="l"/>
            <a:pathLst>
              <a:path h="3162599" w="7594772">
                <a:moveTo>
                  <a:pt x="0" y="0"/>
                </a:moveTo>
                <a:lnTo>
                  <a:pt x="7594772" y="0"/>
                </a:lnTo>
                <a:lnTo>
                  <a:pt x="7594772" y="3162599"/>
                </a:lnTo>
                <a:lnTo>
                  <a:pt x="0" y="3162599"/>
                </a:lnTo>
                <a:lnTo>
                  <a:pt x="0" y="0"/>
                </a:lnTo>
                <a:close/>
              </a:path>
            </a:pathLst>
          </a:custGeom>
          <a:blipFill>
            <a:blip r:embed="rId9"/>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52331" y="400096"/>
            <a:ext cx="14635851" cy="1333407"/>
          </a:xfrm>
          <a:prstGeom prst="rect">
            <a:avLst/>
          </a:prstGeom>
        </p:spPr>
        <p:txBody>
          <a:bodyPr anchor="t" rtlCol="false" tIns="0" lIns="0" bIns="0" rIns="0">
            <a:spAutoFit/>
          </a:bodyPr>
          <a:lstStyle/>
          <a:p>
            <a:pPr algn="ctr">
              <a:lnSpc>
                <a:spcPts val="5244"/>
              </a:lnSpc>
            </a:pPr>
            <a:r>
              <a:rPr lang="en-US" sz="4995">
                <a:solidFill>
                  <a:srgbClr val="5CE1E6"/>
                </a:solidFill>
                <a:latin typeface="Montserrat Bold"/>
              </a:rPr>
              <a:t>Random Forest Algorithm for multiclass       classification</a:t>
            </a:r>
            <a:r>
              <a:rPr lang="en-US" sz="4995">
                <a:solidFill>
                  <a:srgbClr val="5CE1E6"/>
                </a:solidFill>
                <a:latin typeface="Montserrat Bold"/>
              </a:rPr>
              <a:t> </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Freeform 6" id="6"/>
          <p:cNvSpPr/>
          <p:nvPr/>
        </p:nvSpPr>
        <p:spPr>
          <a:xfrm flipH="false" flipV="false" rot="0">
            <a:off x="5660964" y="1865105"/>
            <a:ext cx="6966072" cy="8084417"/>
          </a:xfrm>
          <a:custGeom>
            <a:avLst/>
            <a:gdLst/>
            <a:ahLst/>
            <a:cxnLst/>
            <a:rect r="r" b="b" t="t" l="l"/>
            <a:pathLst>
              <a:path h="8084417" w="6966072">
                <a:moveTo>
                  <a:pt x="0" y="0"/>
                </a:moveTo>
                <a:lnTo>
                  <a:pt x="6966072" y="0"/>
                </a:lnTo>
                <a:lnTo>
                  <a:pt x="6966072" y="8084417"/>
                </a:lnTo>
                <a:lnTo>
                  <a:pt x="0" y="8084417"/>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78480" y="702454"/>
            <a:ext cx="14635851" cy="1333407"/>
          </a:xfrm>
          <a:prstGeom prst="rect">
            <a:avLst/>
          </a:prstGeom>
        </p:spPr>
        <p:txBody>
          <a:bodyPr anchor="t" rtlCol="false" tIns="0" lIns="0" bIns="0" rIns="0">
            <a:spAutoFit/>
          </a:bodyPr>
          <a:lstStyle/>
          <a:p>
            <a:pPr algn="ctr">
              <a:lnSpc>
                <a:spcPts val="5244"/>
              </a:lnSpc>
            </a:pPr>
            <a:r>
              <a:rPr lang="en-US" sz="4995">
                <a:solidFill>
                  <a:srgbClr val="5E17EB"/>
                </a:solidFill>
                <a:latin typeface="Montserrat Bold"/>
              </a:rPr>
              <a:t>1 Dimensional Convolutional Neural Network</a:t>
            </a:r>
          </a:p>
        </p:txBody>
      </p:sp>
      <p:sp>
        <p:nvSpPr>
          <p:cNvPr name="Freeform 5" id="5"/>
          <p:cNvSpPr/>
          <p:nvPr/>
        </p:nvSpPr>
        <p:spPr>
          <a:xfrm flipH="false" flipV="false" rot="0">
            <a:off x="191826" y="8768083"/>
            <a:ext cx="1304051" cy="1304051"/>
          </a:xfrm>
          <a:custGeom>
            <a:avLst/>
            <a:gdLst/>
            <a:ahLst/>
            <a:cxnLst/>
            <a:rect r="r" b="b" t="t" l="l"/>
            <a:pathLst>
              <a:path h="1304051" w="1304051">
                <a:moveTo>
                  <a:pt x="0" y="0"/>
                </a:moveTo>
                <a:lnTo>
                  <a:pt x="1304051" y="0"/>
                </a:lnTo>
                <a:lnTo>
                  <a:pt x="1304051" y="1304051"/>
                </a:lnTo>
                <a:lnTo>
                  <a:pt x="0" y="1304051"/>
                </a:lnTo>
                <a:lnTo>
                  <a:pt x="0" y="0"/>
                </a:lnTo>
                <a:close/>
              </a:path>
            </a:pathLst>
          </a:custGeom>
          <a:blipFill>
            <a:blip r:embed="rId6">
              <a:alphaModFix amt="60000"/>
            </a:blip>
            <a:stretch>
              <a:fillRect l="0" t="0" r="0" b="0"/>
            </a:stretch>
          </a:blipFill>
        </p:spPr>
      </p:sp>
      <p:sp>
        <p:nvSpPr>
          <p:cNvPr name="TextBox 6" id="6"/>
          <p:cNvSpPr txBox="true"/>
          <p:nvPr/>
        </p:nvSpPr>
        <p:spPr>
          <a:xfrm rot="0">
            <a:off x="8744694" y="2589597"/>
            <a:ext cx="7811299" cy="5448078"/>
          </a:xfrm>
          <a:prstGeom prst="rect">
            <a:avLst/>
          </a:prstGeom>
        </p:spPr>
        <p:txBody>
          <a:bodyPr anchor="t" rtlCol="false" tIns="0" lIns="0" bIns="0" rIns="0">
            <a:spAutoFit/>
          </a:bodyPr>
          <a:lstStyle/>
          <a:p>
            <a:pPr>
              <a:lnSpc>
                <a:spcPts val="4847"/>
              </a:lnSpc>
            </a:pPr>
            <a:r>
              <a:rPr lang="en-US" sz="2992">
                <a:solidFill>
                  <a:srgbClr val="FF5757"/>
                </a:solidFill>
                <a:latin typeface="Quicksand Bold"/>
              </a:rPr>
              <a:t>Neural Network Layers</a:t>
            </a:r>
          </a:p>
          <a:p>
            <a:pPr marL="646001" indent="-323000" lvl="1">
              <a:lnSpc>
                <a:spcPts val="4847"/>
              </a:lnSpc>
              <a:buFont typeface="Arial"/>
              <a:buChar char="•"/>
            </a:pPr>
            <a:r>
              <a:rPr lang="en-US" sz="2992">
                <a:solidFill>
                  <a:srgbClr val="FF5757"/>
                </a:solidFill>
                <a:latin typeface="Quicksand Bold"/>
              </a:rPr>
              <a:t>Conv1d: 64 filters, kernel size 3, stride 1, padding 1</a:t>
            </a:r>
          </a:p>
          <a:p>
            <a:pPr marL="646001" indent="-323000" lvl="1">
              <a:lnSpc>
                <a:spcPts val="4847"/>
              </a:lnSpc>
              <a:buFont typeface="Arial"/>
              <a:buChar char="•"/>
            </a:pPr>
            <a:r>
              <a:rPr lang="en-US" sz="2992">
                <a:solidFill>
                  <a:srgbClr val="FF5757"/>
                </a:solidFill>
                <a:latin typeface="Quicksand Bold"/>
              </a:rPr>
              <a:t>MaxPooling1d: pool size 2</a:t>
            </a:r>
          </a:p>
          <a:p>
            <a:pPr marL="646001" indent="-323000" lvl="1">
              <a:lnSpc>
                <a:spcPts val="4847"/>
              </a:lnSpc>
              <a:buFont typeface="Arial"/>
              <a:buChar char="•"/>
            </a:pPr>
            <a:r>
              <a:rPr lang="en-US" sz="2992">
                <a:solidFill>
                  <a:srgbClr val="FF5757"/>
                </a:solidFill>
                <a:latin typeface="Quicksand Bold"/>
              </a:rPr>
              <a:t>Flatten</a:t>
            </a:r>
          </a:p>
          <a:p>
            <a:pPr marL="646001" indent="-323000" lvl="1">
              <a:lnSpc>
                <a:spcPts val="4847"/>
              </a:lnSpc>
              <a:buFont typeface="Arial"/>
              <a:buChar char="•"/>
            </a:pPr>
            <a:r>
              <a:rPr lang="en-US" sz="2992">
                <a:solidFill>
                  <a:srgbClr val="FF5757"/>
                </a:solidFill>
                <a:latin typeface="Quicksand Bold"/>
              </a:rPr>
              <a:t>Dense: 50 neurons, ReLU activation</a:t>
            </a:r>
          </a:p>
          <a:p>
            <a:pPr marL="646001" indent="-323000" lvl="1">
              <a:lnSpc>
                <a:spcPts val="4847"/>
              </a:lnSpc>
              <a:buFont typeface="Arial"/>
              <a:buChar char="•"/>
            </a:pPr>
            <a:r>
              <a:rPr lang="en-US" sz="2992">
                <a:solidFill>
                  <a:srgbClr val="FF5757"/>
                </a:solidFill>
                <a:latin typeface="Quicksand Bold"/>
              </a:rPr>
              <a:t>Dropout: 0.2 dropout rate</a:t>
            </a:r>
          </a:p>
          <a:p>
            <a:pPr marL="646001" indent="-323000" lvl="1">
              <a:lnSpc>
                <a:spcPts val="4847"/>
              </a:lnSpc>
              <a:buFont typeface="Arial"/>
              <a:buChar char="•"/>
            </a:pPr>
            <a:r>
              <a:rPr lang="en-US" sz="2992">
                <a:solidFill>
                  <a:srgbClr val="FF5757"/>
                </a:solidFill>
                <a:latin typeface="Quicksand Bold"/>
              </a:rPr>
              <a:t>Dense: 1 neuron, sigmoid activation</a:t>
            </a:r>
          </a:p>
          <a:p>
            <a:pPr>
              <a:lnSpc>
                <a:spcPts val="4847"/>
              </a:lnSpc>
            </a:pPr>
          </a:p>
        </p:txBody>
      </p:sp>
      <p:sp>
        <p:nvSpPr>
          <p:cNvPr name="Freeform 7" id="7"/>
          <p:cNvSpPr/>
          <p:nvPr/>
        </p:nvSpPr>
        <p:spPr>
          <a:xfrm flipH="false" flipV="false" rot="0">
            <a:off x="1905043" y="1782517"/>
            <a:ext cx="4488009" cy="8102777"/>
          </a:xfrm>
          <a:custGeom>
            <a:avLst/>
            <a:gdLst/>
            <a:ahLst/>
            <a:cxnLst/>
            <a:rect r="r" b="b" t="t" l="l"/>
            <a:pathLst>
              <a:path h="8102777" w="4488009">
                <a:moveTo>
                  <a:pt x="0" y="0"/>
                </a:moveTo>
                <a:lnTo>
                  <a:pt x="4488009" y="0"/>
                </a:lnTo>
                <a:lnTo>
                  <a:pt x="4488009" y="8102778"/>
                </a:lnTo>
                <a:lnTo>
                  <a:pt x="0" y="8102778"/>
                </a:lnTo>
                <a:lnTo>
                  <a:pt x="0" y="0"/>
                </a:lnTo>
                <a:close/>
              </a:path>
            </a:pathLst>
          </a:custGeom>
          <a:blipFill>
            <a:blip r:embed="rId7"/>
            <a:stretch>
              <a:fillRect l="0" t="0" r="-254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DAF0KO0FRvc</dc:identifier>
  <dcterms:modified xsi:type="dcterms:W3CDTF">2011-08-01T06:04:30Z</dcterms:modified>
  <cp:revision>1</cp:revision>
  <dc:title>AI For Network Security</dc:title>
</cp:coreProperties>
</file>